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7" r:id="rId10"/>
    <p:sldId id="266" r:id="rId11"/>
    <p:sldId id="265" r:id="rId12"/>
    <p:sldId id="279" r:id="rId13"/>
    <p:sldId id="280" r:id="rId14"/>
    <p:sldId id="282" r:id="rId15"/>
    <p:sldId id="269" r:id="rId16"/>
    <p:sldId id="270" r:id="rId17"/>
    <p:sldId id="275" r:id="rId18"/>
    <p:sldId id="271" r:id="rId19"/>
    <p:sldId id="274" r:id="rId20"/>
    <p:sldId id="272" r:id="rId21"/>
    <p:sldId id="273" r:id="rId22"/>
    <p:sldId id="283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46" autoAdjust="0"/>
  </p:normalViewPr>
  <p:slideViewPr>
    <p:cSldViewPr>
      <p:cViewPr varScale="1">
        <p:scale>
          <a:sx n="61" d="100"/>
          <a:sy n="6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260EE-132C-41F9-98E0-A7DD4062E81B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65CC-746F-45E0-B7EF-DF1003FB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</a:t>
            </a:r>
            <a:r>
              <a:rPr lang="en-US" baseline="0" dirty="0" smtClean="0"/>
              <a:t> 2011)</a:t>
            </a:r>
          </a:p>
          <a:p>
            <a:r>
              <a:rPr lang="en-US" baseline="0" dirty="0" smtClean="0"/>
              <a:t>(American Liver Foundation,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(Gerber, T., &amp; </a:t>
            </a:r>
            <a:r>
              <a:rPr lang="en-US" dirty="0" err="1" smtClean="0"/>
              <a:t>Schomerus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(Wilson Childers</a:t>
            </a:r>
            <a:r>
              <a:rPr lang="en-US" baseline="0" dirty="0" smtClean="0"/>
              <a:t> &amp; Arnold, 2008)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is why the baseline LOC is</a:t>
            </a:r>
            <a:r>
              <a:rPr lang="en-US" baseline="0" dirty="0" smtClean="0"/>
              <a:t> so important so changes can be recognized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pPr>
              <a:buFontTx/>
              <a:buChar char="-"/>
            </a:pPr>
            <a:r>
              <a:rPr lang="en-US" dirty="0" smtClean="0"/>
              <a:t>This is important for nurses</a:t>
            </a:r>
            <a:r>
              <a:rPr lang="en-US" baseline="0" dirty="0" smtClean="0"/>
              <a:t> to recognize the conditions  that can mask the symptoms of hepatic encephalopathy</a:t>
            </a:r>
          </a:p>
          <a:p>
            <a:pPr>
              <a:buFontTx/>
              <a:buChar char="-"/>
            </a:pPr>
            <a:r>
              <a:rPr lang="en-US" baseline="0" dirty="0" smtClean="0"/>
              <a:t>To diagnose this, CT scan may be done on brain to rule out other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pPr>
              <a:buFontTx/>
              <a:buChar char="-"/>
            </a:pPr>
            <a:r>
              <a:rPr lang="en-US" dirty="0" smtClean="0"/>
              <a:t>Changes in</a:t>
            </a:r>
            <a:r>
              <a:rPr lang="en-US" baseline="0" dirty="0" smtClean="0"/>
              <a:t> EEG may be noted, especially if there is seizure activity</a:t>
            </a:r>
          </a:p>
          <a:p>
            <a:pPr>
              <a:buFontTx/>
              <a:buChar char="-"/>
            </a:pPr>
            <a:r>
              <a:rPr lang="en-US" baseline="0" dirty="0" smtClean="0"/>
              <a:t>CT or MRI may be done to rule out hemorrhage, tumors or other brain disorders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(Wolf,</a:t>
            </a:r>
            <a:r>
              <a:rPr lang="en-US" baseline="0" dirty="0" smtClean="0"/>
              <a:t> 2012)</a:t>
            </a:r>
            <a:endParaRPr lang="en-US" dirty="0" smtClean="0"/>
          </a:p>
          <a:p>
            <a:r>
              <a:rPr lang="en-US" dirty="0" smtClean="0"/>
              <a:t>- Grade 0 - Minimal hepatic encephalopathy (previously known as subclinical hepatic encephalopathy). Lack of detectable changes in personality or behavior. Minimal changes in memory, concentration, intellectual function, and coordination. </a:t>
            </a:r>
            <a:r>
              <a:rPr lang="en-US" dirty="0" err="1" smtClean="0"/>
              <a:t>Asterixis</a:t>
            </a:r>
            <a:r>
              <a:rPr lang="en-US" dirty="0" smtClean="0"/>
              <a:t> is absent. </a:t>
            </a:r>
          </a:p>
          <a:p>
            <a:r>
              <a:rPr lang="en-US" dirty="0" smtClean="0"/>
              <a:t>- Grade 1 - Trivial lack of awareness. Shortened attention span. Impaired addition or subtraction. </a:t>
            </a:r>
            <a:r>
              <a:rPr lang="en-US" dirty="0" err="1" smtClean="0"/>
              <a:t>Hypersomnia</a:t>
            </a:r>
            <a:r>
              <a:rPr lang="en-US" dirty="0" smtClean="0"/>
              <a:t>, insomnia, or inversion of sleep pattern. Euphoria, depression, or irritability. Mild confusion. Slowing of ability to perform mental tasks. </a:t>
            </a:r>
            <a:r>
              <a:rPr lang="en-US" dirty="0" err="1" smtClean="0"/>
              <a:t>Asterixis</a:t>
            </a:r>
            <a:r>
              <a:rPr lang="en-US" dirty="0" smtClean="0"/>
              <a:t> can be detected. </a:t>
            </a:r>
          </a:p>
          <a:p>
            <a:r>
              <a:rPr lang="en-US" dirty="0" smtClean="0"/>
              <a:t>- Grade 2 - Lethargy or apathy. Disorientation. Inappropriate behavior. Slurred speech. Obvious </a:t>
            </a:r>
            <a:r>
              <a:rPr lang="en-US" dirty="0" err="1" smtClean="0"/>
              <a:t>asterixis</a:t>
            </a:r>
            <a:r>
              <a:rPr lang="en-US" dirty="0" smtClean="0"/>
              <a:t>. Drowsiness, lethargy, gross deficits in ability to perform mental tasks, obvious personality changes, inappropriate behavior, and intermittent disorientation, usually regarding time. </a:t>
            </a:r>
          </a:p>
          <a:p>
            <a:r>
              <a:rPr lang="en-US" dirty="0" smtClean="0"/>
              <a:t>- Grade 3 - Somnolent but can be aroused, unable to perform mental tasks, disorientation about time and place, marked confusion, amnesia, occasional fits of rage, present but incomprehensible speech </a:t>
            </a:r>
          </a:p>
          <a:p>
            <a:r>
              <a:rPr lang="en-US" dirty="0" smtClean="0"/>
              <a:t>- Grade 4 - Coma with or without response to painful stimuli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r>
              <a:rPr lang="en-US" dirty="0" smtClean="0"/>
              <a:t>-long term diet change- may need a dietician involved to prevent malnutrition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Longstreth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(American Liver Foundation, 2012)</a:t>
            </a:r>
          </a:p>
          <a:p>
            <a:r>
              <a:rPr lang="en-US" dirty="0" smtClean="0"/>
              <a:t>- A little unpredictable,</a:t>
            </a:r>
            <a:r>
              <a:rPr lang="en-US" baseline="0" dirty="0" smtClean="0"/>
              <a:t> the condition changes from patient to patient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65CC-746F-45E0-B7EF-DF1003FBF1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A8C5F1-552D-499B-80CD-E4542AF4D5EE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CB386-A761-41EC-B639-0D08559835DE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14734-1463-4EA6-8729-EE639DB7BB9F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6E4418-D54E-40CF-AB83-81FA9F2B5EEE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8F664D-B0B0-48B3-A053-466E157A12DD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4C69-5139-434B-953E-80E74E8EDFEA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B22FE-6441-42C1-B3AF-786B1307643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6468B-16AF-436F-961F-C04BB62238F4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5092-F7A4-4EC5-8B43-0DCE57F322C2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304050-C174-4E36-9BCC-6DBF9994E312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99096B-EAA0-4680-8656-16035928602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4A4121-8451-4326-B826-690957EC6077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3298BD-B209-4214-BA75-97FCD01E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yFRzxbJnq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Hepatic Encephalopathy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Michelle Russell</a:t>
            </a:r>
          </a:p>
          <a:p>
            <a:r>
              <a:rPr lang="en-US" dirty="0" smtClean="0"/>
              <a:t>Case Study Presentation</a:t>
            </a:r>
          </a:p>
          <a:p>
            <a:r>
              <a:rPr lang="en-US" dirty="0" smtClean="0"/>
              <a:t>NUR 4216L</a:t>
            </a:r>
          </a:p>
          <a:p>
            <a:r>
              <a:rPr lang="en-US" dirty="0" smtClean="0"/>
              <a:t>12-4-12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support if in coma</a:t>
            </a:r>
          </a:p>
          <a:p>
            <a:endParaRPr lang="en-US" dirty="0" smtClean="0"/>
          </a:p>
          <a:p>
            <a:r>
              <a:rPr lang="en-US" dirty="0" smtClean="0"/>
              <a:t>Electrolyte/ fluid balance</a:t>
            </a:r>
          </a:p>
          <a:p>
            <a:endParaRPr lang="en-US" dirty="0" smtClean="0"/>
          </a:p>
          <a:p>
            <a:r>
              <a:rPr lang="en-US" dirty="0" smtClean="0"/>
              <a:t>Reduce protein level to lower ammonia level- possible long term diet change</a:t>
            </a:r>
          </a:p>
          <a:p>
            <a:endParaRPr lang="en-US" dirty="0" smtClean="0"/>
          </a:p>
          <a:p>
            <a:r>
              <a:rPr lang="en-US" dirty="0" smtClean="0"/>
              <a:t>Lactulose- prevent intestinal bacteria from creating ammonia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treatable</a:t>
            </a:r>
          </a:p>
          <a:p>
            <a:endParaRPr lang="en-US" dirty="0" smtClean="0"/>
          </a:p>
          <a:p>
            <a:r>
              <a:rPr lang="en-US" dirty="0" smtClean="0"/>
              <a:t>Chronic typically gets worse, or comes back</a:t>
            </a:r>
          </a:p>
          <a:p>
            <a:endParaRPr lang="en-US" dirty="0" smtClean="0"/>
          </a:p>
          <a:p>
            <a:r>
              <a:rPr lang="en-US" dirty="0" smtClean="0"/>
              <a:t>If patient is put into a coma, 8 out of 10 patients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Altered level of consciousness</a:t>
            </a:r>
          </a:p>
          <a:p>
            <a:endParaRPr lang="en-US" dirty="0" smtClean="0"/>
          </a:p>
          <a:p>
            <a:r>
              <a:rPr lang="en-US" dirty="0" smtClean="0"/>
              <a:t>Impaired nutrition</a:t>
            </a:r>
          </a:p>
          <a:p>
            <a:endParaRPr lang="en-US" dirty="0" smtClean="0"/>
          </a:p>
          <a:p>
            <a:r>
              <a:rPr lang="en-US" dirty="0" smtClean="0"/>
              <a:t>Fluid/ electrolyte imbalance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ARTICLE 1:     Hepatic encephalopathy in liver cirrhosis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Interventions</a:t>
            </a:r>
          </a:p>
          <a:p>
            <a:pPr lvl="1"/>
            <a:r>
              <a:rPr lang="en-US" dirty="0" smtClean="0"/>
              <a:t>Temporarily </a:t>
            </a:r>
            <a:r>
              <a:rPr lang="en-US" b="1" dirty="0" smtClean="0"/>
              <a:t>decrease protein intake </a:t>
            </a:r>
            <a:r>
              <a:rPr lang="en-US" dirty="0" smtClean="0"/>
              <a:t>and increase </a:t>
            </a:r>
            <a:r>
              <a:rPr lang="en-US" dirty="0" err="1" smtClean="0"/>
              <a:t>carb</a:t>
            </a:r>
            <a:r>
              <a:rPr lang="en-US" dirty="0" smtClean="0"/>
              <a:t> intake</a:t>
            </a:r>
          </a:p>
          <a:p>
            <a:pPr lvl="1"/>
            <a:r>
              <a:rPr lang="en-US" b="1" dirty="0" smtClean="0"/>
              <a:t>Intestinal cleaning </a:t>
            </a:r>
            <a:r>
              <a:rPr lang="en-US" dirty="0" smtClean="0"/>
              <a:t>to remove nitrogen containing sources as a possible source of ammonia</a:t>
            </a:r>
          </a:p>
          <a:p>
            <a:pPr lvl="2"/>
            <a:r>
              <a:rPr lang="en-US" b="1" dirty="0" smtClean="0"/>
              <a:t>Lactulose</a:t>
            </a:r>
          </a:p>
          <a:p>
            <a:pPr lvl="1"/>
            <a:r>
              <a:rPr lang="en-US" b="1" dirty="0" err="1" smtClean="0"/>
              <a:t>Antibacterials</a:t>
            </a:r>
            <a:r>
              <a:rPr lang="en-US" dirty="0" smtClean="0"/>
              <a:t> – influence ammonia flora, therefore decrease ammonia level </a:t>
            </a:r>
          </a:p>
          <a:p>
            <a:pPr lvl="1"/>
            <a:r>
              <a:rPr lang="en-US" b="1" dirty="0" smtClean="0"/>
              <a:t>Antipsychotics</a:t>
            </a:r>
            <a:r>
              <a:rPr lang="en-US" dirty="0" smtClean="0"/>
              <a:t>- theory (still inconclusive) that certain drugs preventing the binding of GABA decrease HE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391400" cy="1447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ARTICLE 2:     Hepatic Encephalopathy in End-Stage Liver Disease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Interventions</a:t>
            </a:r>
          </a:p>
          <a:p>
            <a:pPr lvl="1"/>
            <a:r>
              <a:rPr lang="en-US" dirty="0" smtClean="0"/>
              <a:t>Diagnosis of exclusion</a:t>
            </a:r>
          </a:p>
          <a:p>
            <a:pPr lvl="1"/>
            <a:r>
              <a:rPr lang="en-US" dirty="0" smtClean="0"/>
              <a:t>Correct underlying cause (if applicable)</a:t>
            </a:r>
          </a:p>
          <a:p>
            <a:pPr lvl="1"/>
            <a:r>
              <a:rPr lang="en-US" dirty="0" smtClean="0"/>
              <a:t>Lactulose (should be titrated to 3-4 loose stools daily, about 30-60g)</a:t>
            </a:r>
          </a:p>
          <a:p>
            <a:pPr lvl="2"/>
            <a:r>
              <a:rPr lang="en-US" dirty="0" smtClean="0"/>
              <a:t>Supports bacterial growth…</a:t>
            </a:r>
          </a:p>
          <a:p>
            <a:pPr lvl="1"/>
            <a:r>
              <a:rPr lang="en-US" dirty="0" smtClean="0"/>
              <a:t>Antibiotics such as neomycin – lower ammonia levels in gut</a:t>
            </a:r>
          </a:p>
          <a:p>
            <a:pPr lvl="1"/>
            <a:r>
              <a:rPr lang="en-US" dirty="0" smtClean="0"/>
              <a:t>Establish healthcare proxy</a:t>
            </a:r>
          </a:p>
          <a:p>
            <a:pPr lvl="1"/>
            <a:r>
              <a:rPr lang="en-US" dirty="0" smtClean="0"/>
              <a:t>Education – recognize S/S, when to notify provider</a:t>
            </a:r>
          </a:p>
          <a:p>
            <a:pPr lvl="1"/>
            <a:r>
              <a:rPr lang="en-US" dirty="0" smtClean="0"/>
              <a:t>prevent falls, skin breakdown, aspiration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852182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NCLEX style review questions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client is admitted with an elevated serum ammonia level and iron-deficiency anemia. The nurse knows this client has some degree of liver failure because: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A. The liver is the storage center for iron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B. The client is in acute renal failure and liver failure follows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C. The liver converts ammonia to the harmless substance of urea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D. Both A and C are correct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>
                <a:solidFill>
                  <a:srgbClr val="92D050"/>
                </a:solidFill>
              </a:rPr>
              <a:t>D. Both A and C are correct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liver is the major storage center for iron. The liver is responsible for converting ammonia into urea for excretion by the kidneys.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client is admitted with an alteration in neurological status and is in the process of being diagnosed with hepatic encephalopathy. Which of the following is known about this diagnosis?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A. It is caused by a build up of urea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B. It is caused by the build up of ammonia and protein metabolism malfunction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C. reduced cardiac output is the leading cause of death in these clients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D. It is caused by carbohydrate metabolism dysfunction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>
                <a:solidFill>
                  <a:srgbClr val="92D050"/>
                </a:solidFill>
              </a:rPr>
              <a:t>B. It is caused by the build up of ammonia and protein metabolism malfunction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the hallmark symptom of acute hepatic failure. Also termed hepatic coma, this is caused by a buildup of ammonia. Cerebral edema is the leading cause of death in this condition.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</a:t>
            </a:r>
            <a:r>
              <a:rPr lang="en-US" dirty="0" err="1" smtClean="0"/>
              <a:t>pathophysiology</a:t>
            </a:r>
            <a:r>
              <a:rPr lang="en-US" dirty="0" smtClean="0"/>
              <a:t> of hepatic encephalopathy</a:t>
            </a:r>
          </a:p>
          <a:p>
            <a:endParaRPr lang="en-US" dirty="0" smtClean="0"/>
          </a:p>
          <a:p>
            <a:r>
              <a:rPr lang="en-US" dirty="0" err="1" smtClean="0"/>
              <a:t>Recogonize</a:t>
            </a:r>
            <a:r>
              <a:rPr lang="en-US" dirty="0" smtClean="0"/>
              <a:t> the signs/ symptoms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Understand relevance to clinical setting and patient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with acute hepatitis is prescribed lactulose. The nurse knows this medication will: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A. Mobilize iron stores from the liver.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B. Remove </a:t>
            </a:r>
            <a:r>
              <a:rPr lang="en-US" dirty="0" err="1" smtClean="0">
                <a:solidFill>
                  <a:srgbClr val="92D050"/>
                </a:solidFill>
              </a:rPr>
              <a:t>bilirubin</a:t>
            </a:r>
            <a:r>
              <a:rPr lang="en-US" dirty="0" smtClean="0">
                <a:solidFill>
                  <a:srgbClr val="92D050"/>
                </a:solidFill>
              </a:rPr>
              <a:t> from the blood.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C. Prevent the absorption of ammonia from the bowel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D.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Prevent hypoglycemia.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>
                <a:solidFill>
                  <a:srgbClr val="92D050"/>
                </a:solidFill>
              </a:rPr>
              <a:t>C. Prevent the absorption of ammonia from the bowel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Lactulose helps prevent the absorption of ammonia from the bowel because it will cause frequent bowel movements, which facilitates the removal of ammonia from the intestines.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cause of HE is unknown</a:t>
            </a:r>
          </a:p>
          <a:p>
            <a:endParaRPr lang="en-US" dirty="0" smtClean="0"/>
          </a:p>
          <a:p>
            <a:r>
              <a:rPr lang="en-US" dirty="0" smtClean="0"/>
              <a:t>It is still inconclusive about ‘correct’ interventions</a:t>
            </a:r>
          </a:p>
          <a:p>
            <a:endParaRPr lang="en-US" dirty="0" smtClean="0"/>
          </a:p>
          <a:p>
            <a:r>
              <a:rPr lang="en-US" dirty="0" smtClean="0"/>
              <a:t>Recognize S/S and risk factors in patients</a:t>
            </a:r>
          </a:p>
          <a:p>
            <a:pPr lvl="1"/>
            <a:r>
              <a:rPr lang="en-US" dirty="0" smtClean="0"/>
              <a:t>Change in LOC</a:t>
            </a:r>
          </a:p>
          <a:p>
            <a:endParaRPr lang="en-US" dirty="0" smtClean="0"/>
          </a:p>
          <a:p>
            <a:r>
              <a:rPr lang="en-US" dirty="0" smtClean="0"/>
              <a:t>Suspected in liver failure patients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American liver foundation</a:t>
            </a:r>
            <a:r>
              <a:rPr lang="en-US" dirty="0" smtClean="0"/>
              <a:t>. (2012, July 17). Retrieved from 	http://www.liverfoundation.org/abouttheliver/in	</a:t>
            </a:r>
            <a:r>
              <a:rPr lang="en-US" dirty="0" err="1" smtClean="0"/>
              <a:t>fo</a:t>
            </a:r>
            <a:r>
              <a:rPr lang="en-US" dirty="0" smtClean="0"/>
              <a:t>/</a:t>
            </a:r>
            <a:r>
              <a:rPr lang="en-US" dirty="0" err="1" smtClean="0"/>
              <a:t>hepaticencephalopathy</a:t>
            </a:r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en-US" dirty="0" smtClean="0"/>
              <a:t>Gerber, T., &amp; </a:t>
            </a:r>
            <a:r>
              <a:rPr lang="en-US" dirty="0" err="1" smtClean="0"/>
              <a:t>Schomerus</a:t>
            </a:r>
            <a:r>
              <a:rPr lang="en-US" dirty="0" smtClean="0"/>
              <a:t>, H. (</a:t>
            </a:r>
            <a:r>
              <a:rPr lang="en-US" dirty="0" err="1" smtClean="0"/>
              <a:t>n.d</a:t>
            </a:r>
            <a:r>
              <a:rPr lang="en-US" dirty="0" smtClean="0"/>
              <a:t>.). Hepatic encephalopathy 	in liver cirrhosis. </a:t>
            </a:r>
            <a:r>
              <a:rPr lang="en-US" i="1" dirty="0" smtClean="0"/>
              <a:t>Disease Management</a:t>
            </a:r>
            <a:r>
              <a:rPr lang="en-US" dirty="0" smtClean="0"/>
              <a:t>, 1353-1367</a:t>
            </a:r>
          </a:p>
          <a:p>
            <a:endParaRPr lang="en-US" dirty="0" smtClean="0"/>
          </a:p>
          <a:p>
            <a:r>
              <a:rPr lang="en-US" dirty="0" err="1" smtClean="0"/>
              <a:t>Longstreth</a:t>
            </a:r>
            <a:r>
              <a:rPr lang="en-US" dirty="0" smtClean="0"/>
              <a:t>, G. (2011, October 16). </a:t>
            </a:r>
            <a:r>
              <a:rPr lang="en-US" i="1" dirty="0" smtClean="0"/>
              <a:t>Medline plus</a:t>
            </a:r>
            <a:r>
              <a:rPr lang="en-US" dirty="0" smtClean="0"/>
              <a:t>. 	Retrieved 	from	http://www.nlm.nih.gov/medlineplus/en	cy/article/000302.htm</a:t>
            </a:r>
          </a:p>
          <a:p>
            <a:endParaRPr lang="en-US" dirty="0" smtClean="0"/>
          </a:p>
          <a:p>
            <a:r>
              <a:rPr lang="en-US" dirty="0" smtClean="0"/>
              <a:t>Wilson Childers, J., &amp; Arnold, R. M. (2008). Hepatic 	encephalopathy in end-stage liver disease. </a:t>
            </a:r>
            <a:r>
              <a:rPr lang="en-US" i="1" dirty="0" smtClean="0"/>
              <a:t>Fast Facts 	and Concepts</a:t>
            </a:r>
            <a:r>
              <a:rPr lang="en-US" dirty="0" smtClean="0"/>
              <a:t>, 1341-1342</a:t>
            </a:r>
          </a:p>
          <a:p>
            <a:endParaRPr lang="en-US" dirty="0" smtClean="0"/>
          </a:p>
          <a:p>
            <a:r>
              <a:rPr lang="en-US" dirty="0" smtClean="0"/>
              <a:t>Wolf, D. (2011, March 9). </a:t>
            </a:r>
            <a:r>
              <a:rPr lang="en-US" i="1" dirty="0" err="1" smtClean="0"/>
              <a:t>Medscape</a:t>
            </a:r>
            <a:r>
              <a:rPr lang="en-US" dirty="0" smtClean="0"/>
              <a:t>. Retrieved from 	http://emedicine.medscape.com/article/186101-	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0139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Thank you!</a:t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Questions???</a:t>
            </a:r>
            <a:endParaRPr lang="en-US" sz="7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Hepatic Encephalopathy is a brain disorder that can occur when the liver is unable to remove toxins from the blood</a:t>
            </a:r>
          </a:p>
          <a:p>
            <a:endParaRPr lang="en-US" dirty="0" smtClean="0"/>
          </a:p>
          <a:p>
            <a:r>
              <a:rPr lang="en-US" dirty="0" smtClean="0"/>
              <a:t>Can be acute or chronic; and range from mild to severe; may progress slowly or rapid</a:t>
            </a:r>
          </a:p>
          <a:p>
            <a:endParaRPr lang="en-US" dirty="0" smtClean="0"/>
          </a:p>
          <a:p>
            <a:r>
              <a:rPr lang="en-US" dirty="0" smtClean="0"/>
              <a:t>Can be a medical emergency, patients usually hospitalized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disorders that affect the liver:</a:t>
            </a:r>
          </a:p>
          <a:p>
            <a:endParaRPr lang="en-US" dirty="0" smtClean="0"/>
          </a:p>
          <a:p>
            <a:pPr lvl="1"/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Commonly hepatitis or cirrhosis </a:t>
            </a:r>
          </a:p>
          <a:p>
            <a:pPr lvl="1"/>
            <a:endParaRPr lang="en-US" b="1" u="sng" dirty="0" smtClean="0"/>
          </a:p>
          <a:p>
            <a:pPr lvl="1"/>
            <a:r>
              <a:rPr lang="en-US" dirty="0" smtClean="0"/>
              <a:t>Disorders that cause blood circulation to decrease to the liver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348252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3999"/>
            <a:ext cx="4040188" cy="609601"/>
          </a:xfrm>
        </p:spPr>
        <p:txBody>
          <a:bodyPr/>
          <a:lstStyle/>
          <a:p>
            <a:r>
              <a:rPr lang="en-US" dirty="0" smtClean="0"/>
              <a:t>Mild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Severe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170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Breath with a musty or sweet odor</a:t>
            </a:r>
          </a:p>
          <a:p>
            <a:r>
              <a:rPr lang="en-US" dirty="0" smtClean="0"/>
              <a:t>Change in sleep patterns</a:t>
            </a:r>
          </a:p>
          <a:p>
            <a:r>
              <a:rPr lang="en-US" dirty="0" smtClean="0"/>
              <a:t>Changes in thinking</a:t>
            </a:r>
          </a:p>
          <a:p>
            <a:r>
              <a:rPr lang="en-US" dirty="0" smtClean="0"/>
              <a:t>Confusion that is mild</a:t>
            </a:r>
          </a:p>
          <a:p>
            <a:r>
              <a:rPr lang="en-US" dirty="0" smtClean="0"/>
              <a:t>Forgetfulness</a:t>
            </a:r>
          </a:p>
          <a:p>
            <a:r>
              <a:rPr lang="en-US" dirty="0" smtClean="0"/>
              <a:t>Mental fogginess</a:t>
            </a:r>
          </a:p>
          <a:p>
            <a:r>
              <a:rPr lang="en-US" dirty="0" smtClean="0"/>
              <a:t>Personality or mood changes</a:t>
            </a:r>
          </a:p>
          <a:p>
            <a:r>
              <a:rPr lang="en-US" dirty="0" smtClean="0"/>
              <a:t>Poor concentration</a:t>
            </a:r>
          </a:p>
          <a:p>
            <a:r>
              <a:rPr lang="en-US" dirty="0" smtClean="0"/>
              <a:t>Poor judgment</a:t>
            </a:r>
          </a:p>
          <a:p>
            <a:r>
              <a:rPr lang="en-US" dirty="0" smtClean="0"/>
              <a:t>Worsening of handwriting or loss of other small hand movements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094163"/>
          </a:xfrm>
        </p:spPr>
        <p:txBody>
          <a:bodyPr/>
          <a:lstStyle/>
          <a:p>
            <a:r>
              <a:rPr lang="en-US" dirty="0" smtClean="0"/>
              <a:t>Abnormal movements or shaking of hands or arms</a:t>
            </a:r>
          </a:p>
          <a:p>
            <a:r>
              <a:rPr lang="en-US" dirty="0" smtClean="0"/>
              <a:t>Agitation, excitement, or seizures (occur rarely)</a:t>
            </a:r>
          </a:p>
          <a:p>
            <a:r>
              <a:rPr lang="en-US" dirty="0" smtClean="0"/>
              <a:t>Disorientation</a:t>
            </a:r>
          </a:p>
          <a:p>
            <a:r>
              <a:rPr lang="en-US" dirty="0" smtClean="0"/>
              <a:t>Drowsiness or confusion</a:t>
            </a:r>
          </a:p>
          <a:p>
            <a:r>
              <a:rPr lang="en-US" dirty="0" smtClean="0"/>
              <a:t>Inappropriate behavior or severe personality changes</a:t>
            </a:r>
          </a:p>
          <a:p>
            <a:r>
              <a:rPr lang="en-US" dirty="0" smtClean="0"/>
              <a:t>Slurred speech</a:t>
            </a:r>
          </a:p>
          <a:p>
            <a:r>
              <a:rPr lang="en-US" dirty="0" smtClean="0"/>
              <a:t>Slowed or sluggish movement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swelling</a:t>
            </a:r>
          </a:p>
          <a:p>
            <a:r>
              <a:rPr lang="en-US" dirty="0" smtClean="0"/>
              <a:t>Permanent nervous system damage</a:t>
            </a:r>
          </a:p>
          <a:p>
            <a:r>
              <a:rPr lang="en-US" dirty="0" smtClean="0"/>
              <a:t>Increased risk of heart failure, kidney failure, respiratory failure and sepsis (blood poisoning)</a:t>
            </a:r>
          </a:p>
          <a:p>
            <a:r>
              <a:rPr lang="en-US" dirty="0" smtClean="0"/>
              <a:t> unconscious, unresponsive or coma</a:t>
            </a:r>
          </a:p>
          <a:p>
            <a:r>
              <a:rPr lang="en-US" dirty="0" smtClean="0"/>
              <a:t>Death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that masks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Alcohol intoxication</a:t>
            </a:r>
          </a:p>
          <a:p>
            <a:r>
              <a:rPr lang="en-US" dirty="0" smtClean="0"/>
              <a:t>Complicated alcohol withdrawal</a:t>
            </a:r>
          </a:p>
          <a:p>
            <a:r>
              <a:rPr lang="en-US" dirty="0" smtClean="0"/>
              <a:t>Meningitis</a:t>
            </a:r>
          </a:p>
          <a:p>
            <a:r>
              <a:rPr lang="en-US" dirty="0" smtClean="0"/>
              <a:t>Metabolic abnormalities such as low blood glucose</a:t>
            </a:r>
          </a:p>
          <a:p>
            <a:r>
              <a:rPr lang="en-US" dirty="0" smtClean="0"/>
              <a:t>Sedative overdose</a:t>
            </a:r>
          </a:p>
          <a:p>
            <a:r>
              <a:rPr lang="en-US" dirty="0" smtClean="0"/>
              <a:t>Subdural hematoma</a:t>
            </a:r>
          </a:p>
          <a:p>
            <a:r>
              <a:rPr lang="en-US" dirty="0" err="1" smtClean="0"/>
              <a:t>Wernicke-Korsakoff</a:t>
            </a:r>
            <a:r>
              <a:rPr lang="en-US" dirty="0" smtClean="0"/>
              <a:t> syndrome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 findings/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Asterixis</a:t>
            </a:r>
            <a:r>
              <a:rPr lang="en-US" dirty="0" smtClean="0"/>
              <a:t> “liver flap”</a:t>
            </a:r>
          </a:p>
          <a:p>
            <a:pPr lvl="1"/>
            <a:r>
              <a:rPr lang="en-US" dirty="0" smtClean="0"/>
              <a:t>Ask patient to hold their hands out in front of them, it will jerk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http://www.youtube.com/watch?v=1yFRzxbJnqQ</a:t>
            </a:r>
            <a:endParaRPr lang="en-US" dirty="0" smtClean="0"/>
          </a:p>
          <a:p>
            <a:r>
              <a:rPr lang="en-US" dirty="0" smtClean="0"/>
              <a:t>Neuro examination</a:t>
            </a:r>
          </a:p>
          <a:p>
            <a:r>
              <a:rPr lang="en-US" dirty="0" smtClean="0"/>
              <a:t>CT scan or MRI of head</a:t>
            </a:r>
          </a:p>
          <a:p>
            <a:r>
              <a:rPr lang="en-US" dirty="0" smtClean="0"/>
              <a:t>EEG</a:t>
            </a:r>
          </a:p>
          <a:p>
            <a:r>
              <a:rPr lang="en-US" dirty="0" smtClean="0"/>
              <a:t>Liver function tests</a:t>
            </a:r>
          </a:p>
          <a:p>
            <a:r>
              <a:rPr lang="en-US" dirty="0" smtClean="0"/>
              <a:t>Serum ammonia levels</a:t>
            </a:r>
          </a:p>
          <a:p>
            <a:r>
              <a:rPr lang="en-US" dirty="0" smtClean="0"/>
              <a:t>PT/INR</a:t>
            </a:r>
          </a:p>
          <a:p>
            <a:r>
              <a:rPr lang="en-US" dirty="0" smtClean="0"/>
              <a:t>Potassium/ sodium levels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Grade 0 </a:t>
            </a:r>
            <a:r>
              <a:rPr lang="en-US" dirty="0" smtClean="0"/>
              <a:t>- Minimal hepatic encephalopathy, </a:t>
            </a:r>
            <a:r>
              <a:rPr lang="en-US" dirty="0" err="1" smtClean="0"/>
              <a:t>asterixis</a:t>
            </a:r>
            <a:r>
              <a:rPr lang="en-US" dirty="0" smtClean="0"/>
              <a:t> not present; mild cognitive impairment</a:t>
            </a:r>
          </a:p>
          <a:p>
            <a:endParaRPr lang="en-US" dirty="0" smtClean="0"/>
          </a:p>
          <a:p>
            <a:r>
              <a:rPr lang="en-US" b="1" dirty="0" smtClean="0"/>
              <a:t>Grade 1 </a:t>
            </a:r>
            <a:r>
              <a:rPr lang="en-US" dirty="0" smtClean="0"/>
              <a:t>- Trivial lack of awareness. </a:t>
            </a:r>
            <a:r>
              <a:rPr lang="en-US" dirty="0" err="1" smtClean="0"/>
              <a:t>Asterixis</a:t>
            </a:r>
            <a:r>
              <a:rPr lang="en-US" dirty="0" smtClean="0"/>
              <a:t> can be detected. </a:t>
            </a:r>
          </a:p>
          <a:p>
            <a:endParaRPr lang="en-US" dirty="0" smtClean="0"/>
          </a:p>
          <a:p>
            <a:r>
              <a:rPr lang="en-US" b="1" dirty="0" smtClean="0"/>
              <a:t>Grade 2 </a:t>
            </a:r>
            <a:r>
              <a:rPr lang="en-US" dirty="0" smtClean="0"/>
              <a:t>- Lethargy or apathy. Disorientation. Obvious </a:t>
            </a:r>
            <a:r>
              <a:rPr lang="en-US" dirty="0" err="1" smtClean="0"/>
              <a:t>asterixis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Grade 3 </a:t>
            </a:r>
            <a:r>
              <a:rPr lang="en-US" dirty="0" smtClean="0"/>
              <a:t>- Somnolent but can be aroused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Grade 4 </a:t>
            </a:r>
            <a:r>
              <a:rPr lang="en-US" dirty="0" smtClean="0"/>
              <a:t>- Coma with or without response to painful stimuli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98BD-B209-4214-BA75-97FCD01E89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1341</TotalTime>
  <Words>1367</Words>
  <Application>Microsoft Office PowerPoint</Application>
  <PresentationFormat>On-screen Show (4:3)</PresentationFormat>
  <Paragraphs>247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Foundry</vt:lpstr>
      <vt:lpstr>Hepatic Encephalopathy</vt:lpstr>
      <vt:lpstr>Objectives</vt:lpstr>
      <vt:lpstr>What is it?</vt:lpstr>
      <vt:lpstr>Causes</vt:lpstr>
      <vt:lpstr>Symptoms</vt:lpstr>
      <vt:lpstr>Complications</vt:lpstr>
      <vt:lpstr>Diseases that masks symptoms</vt:lpstr>
      <vt:lpstr>Objective findings/ diagnostics</vt:lpstr>
      <vt:lpstr>Stages</vt:lpstr>
      <vt:lpstr>Treatment</vt:lpstr>
      <vt:lpstr>Prognosis</vt:lpstr>
      <vt:lpstr>Nursing Diagnosis</vt:lpstr>
      <vt:lpstr>ARTICLE 1:     Hepatic encephalopathy in liver cirrhosis  </vt:lpstr>
      <vt:lpstr>ARTICLE 2:     Hepatic Encephalopathy in End-Stage Liver Disease </vt:lpstr>
      <vt:lpstr>NCLEX style review questions</vt:lpstr>
      <vt:lpstr>Question #1</vt:lpstr>
      <vt:lpstr>D is correct</vt:lpstr>
      <vt:lpstr>Question #2</vt:lpstr>
      <vt:lpstr>B is correct</vt:lpstr>
      <vt:lpstr>Question #3</vt:lpstr>
      <vt:lpstr>C is correct</vt:lpstr>
      <vt:lpstr>Conclusion</vt:lpstr>
      <vt:lpstr>References</vt:lpstr>
      <vt:lpstr>  Thank you!   Questions???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Hepatic Encephalopathy</dc:title>
  <dc:creator>Michelle</dc:creator>
  <cp:lastModifiedBy>Michelle</cp:lastModifiedBy>
  <cp:revision>46</cp:revision>
  <dcterms:created xsi:type="dcterms:W3CDTF">2012-11-29T00:04:07Z</dcterms:created>
  <dcterms:modified xsi:type="dcterms:W3CDTF">2012-12-04T15:31:15Z</dcterms:modified>
</cp:coreProperties>
</file>